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autoCompressPictures="0">
  <p:sldMasterIdLst>
    <p:sldMasterId id="2147483664" r:id="rId1"/>
  </p:sldMasterIdLst>
  <p:notesMasterIdLst>
    <p:notesMasterId r:id="rId33"/>
  </p:notesMasterIdLst>
  <p:handoutMasterIdLst>
    <p:handoutMasterId r:id="rId34"/>
  </p:handoutMasterIdLst>
  <p:sldIdLst>
    <p:sldId id="623" r:id="rId2"/>
    <p:sldId id="620" r:id="rId3"/>
    <p:sldId id="624" r:id="rId4"/>
    <p:sldId id="625" r:id="rId5"/>
    <p:sldId id="626" r:id="rId6"/>
    <p:sldId id="627" r:id="rId7"/>
    <p:sldId id="642" r:id="rId8"/>
    <p:sldId id="632" r:id="rId9"/>
    <p:sldId id="633" r:id="rId10"/>
    <p:sldId id="635" r:id="rId11"/>
    <p:sldId id="628" r:id="rId12"/>
    <p:sldId id="629" r:id="rId13"/>
    <p:sldId id="631" r:id="rId14"/>
    <p:sldId id="630" r:id="rId15"/>
    <p:sldId id="634" r:id="rId16"/>
    <p:sldId id="636" r:id="rId17"/>
    <p:sldId id="637" r:id="rId18"/>
    <p:sldId id="638" r:id="rId19"/>
    <p:sldId id="639" r:id="rId20"/>
    <p:sldId id="640" r:id="rId21"/>
    <p:sldId id="641" r:id="rId22"/>
    <p:sldId id="643" r:id="rId23"/>
    <p:sldId id="652" r:id="rId24"/>
    <p:sldId id="644" r:id="rId25"/>
    <p:sldId id="645" r:id="rId26"/>
    <p:sldId id="646" r:id="rId27"/>
    <p:sldId id="647" r:id="rId28"/>
    <p:sldId id="648" r:id="rId29"/>
    <p:sldId id="649" r:id="rId30"/>
    <p:sldId id="650" r:id="rId31"/>
    <p:sldId id="651" r:id="rId32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577"/>
    <a:srgbClr val="0039F0"/>
    <a:srgbClr val="09357B"/>
    <a:srgbClr val="B78727"/>
    <a:srgbClr val="173662"/>
    <a:srgbClr val="00335B"/>
    <a:srgbClr val="093516"/>
    <a:srgbClr val="C47C00"/>
    <a:srgbClr val="193763"/>
    <a:srgbClr val="B97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3" autoAdjust="0"/>
  </p:normalViewPr>
  <p:slideViewPr>
    <p:cSldViewPr showGuides="1">
      <p:cViewPr varScale="1">
        <p:scale>
          <a:sx n="112" d="100"/>
          <a:sy n="112" d="100"/>
        </p:scale>
        <p:origin x="96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0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3768" y="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302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654" tIns="46988" rIns="95654" bIns="469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6825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9849579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Helvetica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91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2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HR I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536191" y="5257800"/>
            <a:ext cx="6071620" cy="1371600"/>
            <a:chOff x="1535465" y="5334000"/>
            <a:chExt cx="6071620" cy="1371600"/>
          </a:xfrm>
        </p:grpSpPr>
        <p:pic>
          <p:nvPicPr>
            <p:cNvPr id="10" name="Picture 9" descr="FHR logo.png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535465" y="5334000"/>
              <a:ext cx="2350735" cy="1371600"/>
            </a:xfrm>
            <a:prstGeom prst="rect">
              <a:avLst/>
            </a:prstGeom>
          </p:spPr>
        </p:pic>
        <p:pic>
          <p:nvPicPr>
            <p:cNvPr id="11" name="Picture 10" descr="::::private:var:folders:0g:bb_t54d15r3dk1ljhmgtkk680000gp:T:com.apple.mail.drag:NEUP_Final_Logo_Version-09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7200" y="5334000"/>
              <a:ext cx="3339885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866900" y="2286002"/>
            <a:ext cx="5410200" cy="719517"/>
          </a:xfrm>
        </p:spPr>
        <p:txBody>
          <a:bodyPr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6950" y="3310317"/>
            <a:ext cx="4610100" cy="838200"/>
          </a:xfrm>
        </p:spPr>
        <p:txBody>
          <a:bodyPr/>
          <a:lstStyle>
            <a:lvl1pPr marL="0" indent="0" algn="ctr">
              <a:buNone/>
              <a:defRPr sz="1600"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Name, Locale, Date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43" y="46736"/>
            <a:ext cx="6116115" cy="1401064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 bwMode="auto">
          <a:xfrm>
            <a:off x="-9525" y="1600200"/>
            <a:ext cx="9153525" cy="0"/>
          </a:xfrm>
          <a:prstGeom prst="line">
            <a:avLst/>
          </a:prstGeom>
          <a:solidFill>
            <a:schemeClr val="bg1"/>
          </a:solidFill>
          <a:ln w="101600" cap="flat" cmpd="thickThin" algn="ctr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100000">
                  <a:schemeClr val="bg1"/>
                </a:gs>
              </a:gsLst>
              <a:lin ang="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09927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52400"/>
            <a:ext cx="75438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0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159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524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52400"/>
            <a:ext cx="5111750" cy="5791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95400"/>
            <a:ext cx="3008313" cy="46482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0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5111750" cy="5791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4179" y="1524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74180" y="1295400"/>
            <a:ext cx="3008313" cy="46482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57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E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866900" y="2286002"/>
            <a:ext cx="5410200" cy="719517"/>
          </a:xfrm>
        </p:spPr>
        <p:txBody>
          <a:bodyPr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6950" y="3310317"/>
            <a:ext cx="4610100" cy="838200"/>
          </a:xfrm>
        </p:spPr>
        <p:txBody>
          <a:bodyPr/>
          <a:lstStyle>
            <a:lvl1pPr marL="0" indent="0" algn="ctr">
              <a:buNone/>
              <a:defRPr sz="1600"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Name, Locale, Date</a:t>
            </a:r>
          </a:p>
        </p:txBody>
      </p:sp>
      <p:pic>
        <p:nvPicPr>
          <p:cNvPr id="24" name="Picture 23" descr="::::private:var:folders:0g:bb_t54d15r3dk1ljhmgtkk680000gp:T:com.apple.mail.drag:NEUP_Final_Logo_Version-09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902058" y="5257800"/>
            <a:ext cx="333988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43" y="46736"/>
            <a:ext cx="6116115" cy="140106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 bwMode="auto">
          <a:xfrm>
            <a:off x="-9525" y="1600200"/>
            <a:ext cx="9153525" cy="0"/>
          </a:xfrm>
          <a:prstGeom prst="line">
            <a:avLst/>
          </a:prstGeom>
          <a:solidFill>
            <a:schemeClr val="bg1"/>
          </a:solidFill>
          <a:ln w="101600" cap="flat" cmpd="thickThin" algn="ctr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100000">
                  <a:schemeClr val="bg1"/>
                </a:gs>
              </a:gsLst>
              <a:lin ang="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7492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HR IRP w Univers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66900" y="1795085"/>
            <a:ext cx="5410200" cy="719517"/>
          </a:xfrm>
        </p:spPr>
        <p:txBody>
          <a:bodyPr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6950" y="2819400"/>
            <a:ext cx="4610100" cy="838200"/>
          </a:xfrm>
        </p:spPr>
        <p:txBody>
          <a:bodyPr/>
          <a:lstStyle>
            <a:lvl1pPr marL="0" indent="0" algn="ctr">
              <a:buNone/>
              <a:defRPr sz="1600"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Name, Locale, Date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536190" y="3977951"/>
            <a:ext cx="6071620" cy="2799573"/>
            <a:chOff x="1536190" y="3977951"/>
            <a:chExt cx="6071620" cy="2799573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1536190" y="5405924"/>
              <a:ext cx="6071620" cy="1371600"/>
              <a:chOff x="1535465" y="5334000"/>
              <a:chExt cx="6071620" cy="1371600"/>
            </a:xfrm>
          </p:grpSpPr>
          <p:pic>
            <p:nvPicPr>
              <p:cNvPr id="10" name="Picture 9" descr="FHR logo.png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535465" y="5334000"/>
                <a:ext cx="2350735" cy="1371600"/>
              </a:xfrm>
              <a:prstGeom prst="rect">
                <a:avLst/>
              </a:prstGeom>
            </p:spPr>
          </p:pic>
          <p:pic>
            <p:nvPicPr>
              <p:cNvPr id="11" name="Picture 10" descr="::::private:var:folders:0g:bb_t54d15r3dk1ljhmgtkk680000gp:T:com.apple.mail.drag:NEUP_Final_Logo_Version-09.jpg"/>
              <p:cNvPicPr>
                <a:picLocks noChangeAspect="1"/>
              </p:cNvPicPr>
              <p:nvPr userDrawn="1"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267200" y="5334000"/>
                <a:ext cx="333988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3"/>
            <p:cNvGrpSpPr/>
            <p:nvPr userDrawn="1"/>
          </p:nvGrpSpPr>
          <p:grpSpPr>
            <a:xfrm>
              <a:off x="2230041" y="3977951"/>
              <a:ext cx="4683919" cy="1382486"/>
              <a:chOff x="2209800" y="3977951"/>
              <a:chExt cx="4683919" cy="1382486"/>
            </a:xfrm>
          </p:grpSpPr>
          <p:pic>
            <p:nvPicPr>
              <p:cNvPr id="7" name="Picture 7" descr="http://coe.berkeley.edu/students/bpi/images/seal.png"/>
              <p:cNvPicPr>
                <a:picLocks noChangeAspect="1"/>
              </p:cNvPicPr>
              <p:nvPr userDrawn="1"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886200" y="3977951"/>
                <a:ext cx="1371600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9" descr="http://webpages.charter.net/gdp3/images/NumenLumen-redsmall.gif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5784" t="1081" r="3076" b="5508"/>
              <a:stretch/>
            </p:blipFill>
            <p:spPr bwMode="auto">
              <a:xfrm>
                <a:off x="5562600" y="3977951"/>
                <a:ext cx="1331119" cy="1344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6" descr="http://upload.wikimedia.org/wikipedia/en/thumb/4/44/MIT_Seal.svg/200px-MIT_Seal.svg.png"/>
              <p:cNvPicPr>
                <a:picLocks noChangeAspect="1"/>
              </p:cNvPicPr>
              <p:nvPr userDrawn="1"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209800" y="3988837"/>
                <a:ext cx="1371600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43" y="46736"/>
            <a:ext cx="6116115" cy="1401064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 bwMode="auto">
          <a:xfrm>
            <a:off x="-9525" y="1600200"/>
            <a:ext cx="9153525" cy="0"/>
          </a:xfrm>
          <a:prstGeom prst="line">
            <a:avLst/>
          </a:prstGeom>
          <a:solidFill>
            <a:schemeClr val="bg1"/>
          </a:solidFill>
          <a:ln w="101600" cap="flat" cmpd="thickThin" algn="ctr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100000">
                  <a:schemeClr val="bg1"/>
                </a:gs>
              </a:gsLst>
              <a:lin ang="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95944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66900" y="5181602"/>
            <a:ext cx="5410200" cy="719517"/>
          </a:xfrm>
        </p:spPr>
        <p:txBody>
          <a:bodyPr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6950" y="5943600"/>
            <a:ext cx="4610100" cy="838200"/>
          </a:xfrm>
        </p:spPr>
        <p:txBody>
          <a:bodyPr/>
          <a:lstStyle>
            <a:lvl1pPr marL="0" indent="0" algn="ctr">
              <a:buNone/>
              <a:defRPr sz="1600"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Name, Locale, Date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66900" y="1676400"/>
            <a:ext cx="5410200" cy="3429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43" y="46736"/>
            <a:ext cx="6116115" cy="1401064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 bwMode="auto">
          <a:xfrm>
            <a:off x="-9525" y="1600200"/>
            <a:ext cx="9153525" cy="0"/>
          </a:xfrm>
          <a:prstGeom prst="line">
            <a:avLst/>
          </a:prstGeom>
          <a:solidFill>
            <a:schemeClr val="bg1"/>
          </a:solidFill>
          <a:ln w="101600" cap="flat" cmpd="thickThin" algn="ctr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100000">
                  <a:schemeClr val="bg1"/>
                </a:gs>
              </a:gsLst>
              <a:lin ang="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25275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HR Worksh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2"/>
          <a:srcRect t="5154"/>
          <a:stretch>
            <a:fillRect/>
          </a:stretch>
        </p:blipFill>
        <p:spPr bwMode="auto">
          <a:xfrm>
            <a:off x="754064" y="533400"/>
            <a:ext cx="20653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19400" y="304800"/>
            <a:ext cx="6324600" cy="1524000"/>
          </a:xfrm>
        </p:spPr>
        <p:txBody>
          <a:bodyPr anchor="ctr"/>
          <a:lstStyle>
            <a:lvl1pPr marL="0" indent="0" algn="l">
              <a:buNone/>
              <a:defRPr baseline="0"/>
            </a:lvl1pPr>
          </a:lstStyle>
          <a:p>
            <a:pPr lvl="0"/>
            <a:r>
              <a:rPr lang="en-US" dirty="0" smtClean="0"/>
              <a:t>Title of Meeting or Workshop</a:t>
            </a:r>
            <a:endParaRPr lang="en-US" dirty="0"/>
          </a:p>
        </p:txBody>
      </p:sp>
      <p:sp>
        <p:nvSpPr>
          <p:cNvPr id="10" name="Title 18"/>
          <p:cNvSpPr>
            <a:spLocks noGrp="1"/>
          </p:cNvSpPr>
          <p:nvPr userDrawn="1">
            <p:ph type="title" hasCustomPrompt="1"/>
          </p:nvPr>
        </p:nvSpPr>
        <p:spPr>
          <a:xfrm>
            <a:off x="666750" y="1981200"/>
            <a:ext cx="7810500" cy="1524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Session/Presentation Name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6750" y="4038600"/>
            <a:ext cx="7810500" cy="9906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Name and Date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5353" y="5257800"/>
            <a:ext cx="8153294" cy="1382486"/>
            <a:chOff x="457200" y="5257800"/>
            <a:chExt cx="8153294" cy="1382486"/>
          </a:xfrm>
        </p:grpSpPr>
        <p:pic>
          <p:nvPicPr>
            <p:cNvPr id="8" name="Picture 7" descr="::::private:var:folders:0g:bb_t54d15r3dk1ljhmgtkk680000gp:T:com.apple.mail.drag:NEUP_Final_Logo_Version-09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70609" y="5257800"/>
              <a:ext cx="3339885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 descr="http://coe.berkeley.edu/students/bpi/images/seal.png"/>
            <p:cNvPicPr>
              <a:picLocks noChangeAspect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75163" y="5257800"/>
              <a:ext cx="13716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 descr="http://webpages.charter.net/gdp3/images/NumenLumen-redsmall.gif"/>
            <p:cNvPicPr>
              <a:picLocks noChangeAspect="1"/>
            </p:cNvPicPr>
            <p:nvPr userDrawn="1"/>
          </p:nvPicPr>
          <p:blipFill rotWithShape="1">
            <a:blip r:embed="rId5"/>
            <a:srcRect l="5784" t="1081" r="3076" b="5508"/>
            <a:stretch/>
          </p:blipFill>
          <p:spPr bwMode="auto">
            <a:xfrm>
              <a:off x="3693126" y="5257800"/>
              <a:ext cx="1331119" cy="1344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 descr="http://upload.wikimedia.org/wikipedia/en/thumb/4/44/MIT_Seal.svg/200px-MIT_Seal.svg.png"/>
            <p:cNvPicPr>
              <a:picLocks noChangeAspect="1"/>
            </p:cNvPicPr>
            <p:nvPr userDrawn="1"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57200" y="5268686"/>
              <a:ext cx="13716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790928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13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52400"/>
            <a:ext cx="7543800" cy="533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838200"/>
            <a:ext cx="75438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67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52400"/>
            <a:ext cx="75438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838200"/>
            <a:ext cx="36957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838200"/>
            <a:ext cx="3657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32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0803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0803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47800"/>
            <a:ext cx="4041775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0100" y="152400"/>
            <a:ext cx="75438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98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330434"/>
            <a:ext cx="9144000" cy="52756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90000">
                <a:srgbClr val="FFFFFF"/>
              </a:gs>
              <a:gs pos="25000">
                <a:schemeClr val="accent3"/>
              </a:gs>
            </a:gsLst>
            <a:lin ang="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sp>
        <p:nvSpPr>
          <p:cNvPr id="1026" name="Rectangle 3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800100" y="152400"/>
            <a:ext cx="7543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4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00100" y="838200"/>
            <a:ext cx="7543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458200" y="6412468"/>
            <a:ext cx="5418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DEF7BA69-E174-4C65-BFFE-4FDA1FCDE437}" type="slidenum">
              <a:rPr lang="en-US" sz="2000" b="1" i="0" smtClean="0">
                <a:solidFill>
                  <a:schemeClr val="accent3"/>
                </a:solidFill>
                <a:latin typeface="+mj-lt"/>
              </a:rPr>
              <a:pPr algn="ctr"/>
              <a:t>‹#›</a:t>
            </a:fld>
            <a:endParaRPr lang="en-US" sz="2000" b="1" i="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2092" y="6343696"/>
            <a:ext cx="232830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500" b="1" i="0" dirty="0" smtClean="0">
                <a:ln w="6350" cap="rnd">
                  <a:noFill/>
                </a:ln>
                <a:solidFill>
                  <a:schemeClr val="bg1"/>
                </a:solidFill>
                <a:effectLst/>
                <a:latin typeface="+mn-lt"/>
              </a:rPr>
              <a:t>UCB</a:t>
            </a:r>
            <a:r>
              <a:rPr lang="en-US" sz="1500" b="1" i="0" baseline="0" dirty="0" smtClean="0">
                <a:ln w="6350" cap="rnd">
                  <a:noFill/>
                </a:ln>
                <a:solidFill>
                  <a:schemeClr val="bg1"/>
                </a:solidFill>
                <a:effectLst/>
                <a:latin typeface="+mn-lt"/>
              </a:rPr>
              <a:t> Nuclear Engineering</a:t>
            </a:r>
          </a:p>
          <a:p>
            <a:pPr algn="l"/>
            <a:r>
              <a:rPr lang="en-US" sz="1500" b="1" i="0" baseline="0" dirty="0" smtClean="0">
                <a:ln w="6350" cap="rnd">
                  <a:noFill/>
                </a:ln>
                <a:solidFill>
                  <a:schemeClr val="bg1"/>
                </a:solidFill>
                <a:effectLst/>
                <a:latin typeface="+mn-lt"/>
              </a:rPr>
              <a:t>Thermal Hydraulics Lab</a:t>
            </a:r>
            <a:endParaRPr lang="en-US" sz="1500" b="1" i="0" dirty="0">
              <a:ln w="6350" cap="rnd"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-9525" y="6330434"/>
            <a:ext cx="9153525" cy="0"/>
          </a:xfrm>
          <a:prstGeom prst="line">
            <a:avLst/>
          </a:prstGeom>
          <a:solidFill>
            <a:schemeClr val="bg1"/>
          </a:solidFill>
          <a:ln w="41275" cap="flat" cmpd="sng" algn="ctr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100000">
                  <a:schemeClr val="bg1"/>
                </a:gs>
              </a:gsLst>
              <a:lin ang="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/>
          <p:cNvSpPr/>
          <p:nvPr userDrawn="1"/>
        </p:nvSpPr>
        <p:spPr bwMode="auto">
          <a:xfrm>
            <a:off x="76200" y="6019800"/>
            <a:ext cx="800100" cy="800100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rgbClr val="0045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876" b="98124" l="1501" r="98311">
                        <a14:foregroundMark x1="12195" y1="18386" x2="28705" y2="7129"/>
                        <a14:foregroundMark x1="4128" y1="66604" x2="1501" y2="44653"/>
                        <a14:foregroundMark x1="29268" y1="93246" x2="43902" y2="98124"/>
                        <a14:foregroundMark x1="97936" y1="54034" x2="98499" y2="41463"/>
                        <a14:foregroundMark x1="46154" y1="2251" x2="57786" y2="1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7" t="797" r="869" b="1502"/>
          <a:stretch/>
        </p:blipFill>
        <p:spPr>
          <a:xfrm>
            <a:off x="80409" y="6026272"/>
            <a:ext cx="791683" cy="787156"/>
          </a:xfrm>
          <a:prstGeom prst="rect">
            <a:avLst/>
          </a:prstGeom>
          <a:ln>
            <a:noFill/>
          </a:ln>
        </p:spPr>
      </p:pic>
      <p:sp>
        <p:nvSpPr>
          <p:cNvPr id="18" name="TextBox 17"/>
          <p:cNvSpPr txBox="1"/>
          <p:nvPr userDrawn="1"/>
        </p:nvSpPr>
        <p:spPr>
          <a:xfrm>
            <a:off x="5486400" y="6384768"/>
            <a:ext cx="2971801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i="0" dirty="0" smtClean="0">
                <a:ln w="6350" cap="rnd">
                  <a:noFill/>
                </a:ln>
                <a:solidFill>
                  <a:schemeClr val="accent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Title of</a:t>
            </a:r>
            <a:r>
              <a:rPr lang="en-US" sz="1200" b="0" i="0" baseline="0" dirty="0" smtClean="0">
                <a:ln w="6350" cap="rnd">
                  <a:noFill/>
                </a:ln>
                <a:solidFill>
                  <a:schemeClr val="accent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dirty="0" smtClean="0">
                <a:ln w="6350" cap="rnd">
                  <a:noFill/>
                </a:ln>
                <a:solidFill>
                  <a:schemeClr val="accent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  <a:p>
            <a:pPr algn="r"/>
            <a:r>
              <a:rPr lang="en-US" sz="1200" b="0" i="0" dirty="0" smtClean="0">
                <a:ln w="6350" cap="rnd">
                  <a:noFill/>
                </a:ln>
                <a:solidFill>
                  <a:schemeClr val="accent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 to Slide Master to Change Me</a:t>
            </a:r>
          </a:p>
        </p:txBody>
      </p:sp>
    </p:spTree>
    <p:extLst>
      <p:ext uri="{BB962C8B-B14F-4D97-AF65-F5344CB8AC3E}">
        <p14:creationId xmlns:p14="http://schemas.microsoft.com/office/powerpoint/2010/main" val="256722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1" r:id="rId6"/>
    <p:sldLayoutId id="2147483670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 b="1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08" charset="-128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ea typeface="ＭＳ Ｐゴシック" pitchFamily="-108" charset="-128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amazon.com/Spyder-Paintball-9-Volt-Rapid-E-Loader/dp/B003BT2EUQ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laboutcircuits.com/textbook/semiconductors/chpt-11/pulse-width-modulation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XPREX Facility Description and Users Manual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July 15, 2015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9" y="1752600"/>
            <a:ext cx="5029202" cy="33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75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LabVIEW Control VI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26376"/>
            <a:ext cx="5029200" cy="3693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00100" y="838200"/>
            <a:ext cx="7543800" cy="5105400"/>
          </a:xfrm>
        </p:spPr>
        <p:txBody>
          <a:bodyPr/>
          <a:lstStyle/>
          <a:p>
            <a:r>
              <a:rPr lang="en-US" dirty="0" smtClean="0"/>
              <a:t>We’ll go into the actuation controls separately later.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3600" y="1408843"/>
            <a:ext cx="22236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 data collection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 flipH="1">
            <a:off x="6324601" y="1750475"/>
            <a:ext cx="730842" cy="84032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110813" y="4648200"/>
            <a:ext cx="180690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Actuator Position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 bwMode="auto">
          <a:xfrm flipH="1" flipV="1">
            <a:off x="6553200" y="4572000"/>
            <a:ext cx="557613" cy="24701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819400" y="5803747"/>
            <a:ext cx="251863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 Sampling Control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 bwMode="auto">
          <a:xfrm flipV="1">
            <a:off x="4078719" y="5410200"/>
            <a:ext cx="0" cy="39354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14350" y="5649111"/>
            <a:ext cx="251863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Paintball Hopper Control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0"/>
          </p:cNvCxnSpPr>
          <p:nvPr/>
        </p:nvCxnSpPr>
        <p:spPr bwMode="auto">
          <a:xfrm flipV="1">
            <a:off x="1473669" y="5410200"/>
            <a:ext cx="888531" cy="23891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69431" y="4169624"/>
            <a:ext cx="17556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Actuator Control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 bwMode="auto">
          <a:xfrm flipV="1">
            <a:off x="1925040" y="4169624"/>
            <a:ext cx="437160" cy="17081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45930" y="2086080"/>
            <a:ext cx="183896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DAQ Devices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984895" y="2280468"/>
            <a:ext cx="377305" cy="7731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5639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DAQ-6009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all custom sensors and actuators, we use two National Instruments DAQ-6009 devices</a:t>
            </a:r>
          </a:p>
          <a:p>
            <a:r>
              <a:rPr lang="en-US" dirty="0"/>
              <a:t>http://www.ni.com/pdf/manuals/375296a.pdf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eb.duke.edu/isis/gessler/borland/ni-usb-6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2905125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362200"/>
            <a:ext cx="4475614" cy="2962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0600" y="2895600"/>
            <a:ext cx="941283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Analog I/</a:t>
            </a:r>
            <a:r>
              <a:rPr lang="en-US" sz="1200" dirty="0" err="1" smtClean="0"/>
              <a:t>Os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426661" y="2895600"/>
            <a:ext cx="91723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Digital I/</a:t>
            </a:r>
            <a:r>
              <a:rPr lang="en-US" sz="1200" dirty="0" err="1" smtClean="0"/>
              <a:t>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DAQ-6009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connect to the DAQs using a standard printer (type B) </a:t>
            </a:r>
            <a:r>
              <a:rPr lang="en-US" dirty="0" err="1" smtClean="0"/>
              <a:t>usb</a:t>
            </a:r>
            <a:r>
              <a:rPr lang="en-US" dirty="0" smtClean="0"/>
              <a:t> cable</a:t>
            </a:r>
          </a:p>
          <a:p>
            <a:pPr lvl="1"/>
            <a:r>
              <a:rPr lang="en-US" dirty="0" smtClean="0"/>
              <a:t>DAQ -&gt; printer </a:t>
            </a:r>
            <a:r>
              <a:rPr lang="en-US" dirty="0" err="1" smtClean="0"/>
              <a:t>usb</a:t>
            </a:r>
            <a:r>
              <a:rPr lang="en-US" dirty="0" smtClean="0"/>
              <a:t> type B -&gt; </a:t>
            </a:r>
            <a:r>
              <a:rPr lang="en-US" dirty="0" err="1" smtClean="0"/>
              <a:t>usb</a:t>
            </a:r>
            <a:r>
              <a:rPr lang="en-US" dirty="0" smtClean="0"/>
              <a:t> hub -&gt; XL type B cable -&gt; computer</a:t>
            </a:r>
          </a:p>
          <a:p>
            <a:r>
              <a:rPr lang="en-US" dirty="0" smtClean="0"/>
              <a:t>Use the LabVIEW DAQ assistant express block to connect the LabVIEW VI to the DAQ.</a:t>
            </a:r>
          </a:p>
          <a:p>
            <a:pPr lvl="1"/>
            <a:r>
              <a:rPr lang="en-US" dirty="0" smtClean="0"/>
              <a:t>Sensor DAQ assistant: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2971800" cy="2082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98" y="2623168"/>
            <a:ext cx="3850452" cy="3134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121231" y="5785652"/>
            <a:ext cx="281038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(double click on block to see this window)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4038600" y="5181600"/>
            <a:ext cx="838200" cy="73331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230064" y="5907109"/>
            <a:ext cx="346120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This is important. Use “N Samples” or “continuous”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114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DAQ-6009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DAQ records the </a:t>
            </a:r>
            <a:r>
              <a:rPr lang="en-US" dirty="0" smtClean="0"/>
              <a:t>specified “Number</a:t>
            </a:r>
            <a:r>
              <a:rPr lang="en-US" dirty="0"/>
              <a:t>” of samples at the specified “Rate”, then you split the matrix and take a moving average to eliminate </a:t>
            </a:r>
            <a:r>
              <a:rPr lang="en-US" dirty="0" smtClean="0"/>
              <a:t>noise</a:t>
            </a:r>
          </a:p>
          <a:p>
            <a:r>
              <a:rPr lang="en-US" dirty="0" smtClean="0"/>
              <a:t>Number </a:t>
            </a:r>
          </a:p>
          <a:p>
            <a:pPr lvl="1"/>
            <a:r>
              <a:rPr lang="en-US" dirty="0" smtClean="0"/>
              <a:t>Proportional to the precision of the recorded data</a:t>
            </a:r>
          </a:p>
          <a:p>
            <a:r>
              <a:rPr lang="en-US" dirty="0" smtClean="0"/>
              <a:t>Rate </a:t>
            </a:r>
          </a:p>
          <a:p>
            <a:pPr lvl="1"/>
            <a:r>
              <a:rPr lang="en-US" dirty="0" smtClean="0"/>
              <a:t>How often you will record a data point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3937316"/>
            <a:ext cx="2971800" cy="2082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1118" y="3411044"/>
            <a:ext cx="146065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Convert to matrix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261294" y="3716310"/>
            <a:ext cx="103586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Split matrix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889355" y="5063530"/>
            <a:ext cx="177349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Take moving average </a:t>
            </a:r>
          </a:p>
          <a:p>
            <a:pPr algn="ctr"/>
            <a:r>
              <a:rPr lang="en-US" sz="1400" dirty="0" smtClean="0"/>
              <a:t>to reduce noise</a:t>
            </a:r>
            <a:endParaRPr lang="en-US" sz="1400" dirty="0"/>
          </a:p>
        </p:txBody>
      </p:sp>
      <p:cxnSp>
        <p:nvCxnSpPr>
          <p:cNvPr id="10" name="Straight Arrow Connector 9"/>
          <p:cNvCxnSpPr>
            <a:stCxn id="6" idx="2"/>
          </p:cNvCxnSpPr>
          <p:nvPr/>
        </p:nvCxnSpPr>
        <p:spPr bwMode="auto">
          <a:xfrm>
            <a:off x="4561446" y="3697276"/>
            <a:ext cx="239154" cy="55365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stCxn id="7" idx="2"/>
          </p:cNvCxnSpPr>
          <p:nvPr/>
        </p:nvCxnSpPr>
        <p:spPr bwMode="auto">
          <a:xfrm flipH="1">
            <a:off x="5261294" y="4002542"/>
            <a:ext cx="517931" cy="34085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>
            <a:stCxn id="8" idx="0"/>
          </p:cNvCxnSpPr>
          <p:nvPr/>
        </p:nvCxnSpPr>
        <p:spPr bwMode="auto">
          <a:xfrm flipH="1" flipV="1">
            <a:off x="6057900" y="4800600"/>
            <a:ext cx="718205" cy="26293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79588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DAQ-6009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49" y="3048000"/>
            <a:ext cx="4210638" cy="181000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513" y="2879781"/>
            <a:ext cx="3512387" cy="285304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00100" y="838200"/>
            <a:ext cx="7543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9pPr>
          </a:lstStyle>
          <a:p>
            <a:r>
              <a:rPr lang="en-US" kern="0" dirty="0" smtClean="0"/>
              <a:t>For actuation, use the digital out pins</a:t>
            </a:r>
          </a:p>
          <a:p>
            <a:r>
              <a:rPr lang="en-US" kern="0" dirty="0" smtClean="0"/>
              <a:t>This will output a 5V DC signal when the “data” input is true</a:t>
            </a:r>
          </a:p>
          <a:p>
            <a:r>
              <a:rPr lang="en-US" kern="0" dirty="0" smtClean="0"/>
              <a:t>Use this for the linear actuator</a:t>
            </a:r>
          </a:p>
          <a:p>
            <a:pPr lvl="1"/>
            <a:r>
              <a:rPr lang="en-US" kern="0" dirty="0" smtClean="0"/>
              <a:t>Paintball hopper control is a bit more complicated, will go into detail later</a:t>
            </a:r>
          </a:p>
        </p:txBody>
      </p:sp>
    </p:spTree>
    <p:extLst>
      <p:ext uri="{BB962C8B-B14F-4D97-AF65-F5344CB8AC3E}">
        <p14:creationId xmlns:p14="http://schemas.microsoft.com/office/powerpoint/2010/main" val="2998578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– Turntable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turntable is a </a:t>
            </a:r>
            <a:r>
              <a:rPr lang="en-US" dirty="0" err="1" smtClean="0"/>
              <a:t>LinearX</a:t>
            </a:r>
            <a:r>
              <a:rPr lang="en-US" dirty="0" smtClean="0"/>
              <a:t> Systems LT360EX </a:t>
            </a:r>
          </a:p>
          <a:p>
            <a:r>
              <a:rPr lang="en-US" dirty="0" smtClean="0"/>
              <a:t>Wired using a dedicated RS-232 cable (very reliable)</a:t>
            </a:r>
          </a:p>
          <a:p>
            <a:r>
              <a:rPr lang="en-US" dirty="0" smtClean="0"/>
              <a:t>LT360 software is very self explanatory</a:t>
            </a:r>
          </a:p>
          <a:p>
            <a:endParaRPr lang="en-US" dirty="0"/>
          </a:p>
        </p:txBody>
      </p:sp>
      <p:pic>
        <p:nvPicPr>
          <p:cNvPr id="3074" name="Picture 2" descr="http://www.linearx.com/products/accessories/LT360/LT360_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133600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77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– Turntable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platter has a bit of wobble in it so there is a large diameter rotational bearing attached on the same horizontal plane</a:t>
            </a:r>
          </a:p>
          <a:p>
            <a:r>
              <a:rPr lang="en-US" dirty="0" smtClean="0"/>
              <a:t>The rotational bearing stabilizes/levels using four thumb screws that connect to an 8020 frame</a:t>
            </a:r>
          </a:p>
          <a:p>
            <a:pPr lvl="1"/>
            <a:r>
              <a:rPr lang="en-US" dirty="0" smtClean="0"/>
              <a:t>All of the 8020 connected directly to the turntable is precision leveled/drilled</a:t>
            </a:r>
          </a:p>
          <a:p>
            <a:pPr lvl="1"/>
            <a:r>
              <a:rPr lang="en-US" dirty="0" smtClean="0"/>
              <a:t>Take care if modifying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6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– Paintball Hopper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www.amazon.com/Spyder-Paintball-9-Volt-Rapid-E-Loader/dp/B003BT2EUQ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146" name="Picture 2" descr="http://ecx.images-amazon.com/images/I/71SJ9UJfOkL._SL15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7" y="1676400"/>
            <a:ext cx="4949826" cy="43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21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– Paintball Hopper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the paintball hopper apart and you will find three main components:</a:t>
            </a:r>
          </a:p>
          <a:p>
            <a:pPr lvl="1"/>
            <a:r>
              <a:rPr lang="en-US" dirty="0" smtClean="0"/>
              <a:t>DC motor (two wires)</a:t>
            </a:r>
          </a:p>
          <a:p>
            <a:pPr lvl="1"/>
            <a:r>
              <a:rPr lang="en-US" dirty="0" smtClean="0"/>
              <a:t>Flex sensor at the output barrel (two wires)</a:t>
            </a:r>
          </a:p>
          <a:p>
            <a:pPr lvl="1"/>
            <a:r>
              <a:rPr lang="en-US" dirty="0" smtClean="0"/>
              <a:t>Circuit board with the above two attached</a:t>
            </a:r>
          </a:p>
          <a:p>
            <a:r>
              <a:rPr lang="en-US" dirty="0" smtClean="0"/>
              <a:t>Disconnect the motor and flex sensor from the circuit board, and remove the circuit board</a:t>
            </a:r>
          </a:p>
          <a:p>
            <a:r>
              <a:rPr lang="en-US" dirty="0" smtClean="0"/>
              <a:t>You can wire the motor and sensor directly to the DAQ-6009</a:t>
            </a:r>
          </a:p>
          <a:p>
            <a:r>
              <a:rPr lang="en-US" dirty="0" smtClean="0"/>
              <a:t>You will want to connect the motor to a 9V power supply (you can use a phone charger or any other DC source) through an H-Bridge, which will be controlled by the DAQ</a:t>
            </a:r>
          </a:p>
          <a:p>
            <a:r>
              <a:rPr lang="en-US" dirty="0" smtClean="0"/>
              <a:t>The DAQ-6009 will then be able to control (on/off/direction) the paintball motor</a:t>
            </a:r>
          </a:p>
          <a:p>
            <a:r>
              <a:rPr lang="en-US" dirty="0" smtClean="0"/>
              <a:t>Using the sensor is optional. It is a flex-resistive sensor that will change resistance when a ball exits the hopper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9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– Paintball Hopper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is the Toshiba H-Bridge schematic that we have used in the past: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http://www.toshiba.com/taec/components2/Datasheet_Sync/200706/DST_TA7291P-TDE_EN_3604.pdf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03" y="3731298"/>
            <a:ext cx="200977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9723"/>
          <a:stretch/>
        </p:blipFill>
        <p:spPr>
          <a:xfrm>
            <a:off x="2166891" y="1393556"/>
            <a:ext cx="4495800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7245" y="5534784"/>
            <a:ext cx="58221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Pin #1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547551" y="5159147"/>
            <a:ext cx="65915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Pin #10</a:t>
            </a:r>
            <a:endParaRPr lang="en-US" sz="1200" dirty="0"/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 bwMode="auto">
          <a:xfrm flipV="1">
            <a:off x="6168351" y="5255298"/>
            <a:ext cx="53324" cy="27948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7410403" y="4874298"/>
            <a:ext cx="257175" cy="284849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747575" y="1854539"/>
            <a:ext cx="2082621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u="sng" dirty="0" smtClean="0"/>
              <a:t>5V from DAQ</a:t>
            </a:r>
          </a:p>
          <a:p>
            <a:r>
              <a:rPr lang="en-US" sz="1050" u="sng" dirty="0" smtClean="0"/>
              <a:t>9V from power source</a:t>
            </a:r>
          </a:p>
          <a:p>
            <a:r>
              <a:rPr lang="en-US" sz="1050" u="sng" dirty="0" smtClean="0"/>
              <a:t>5V from DAQ</a:t>
            </a:r>
          </a:p>
          <a:p>
            <a:r>
              <a:rPr lang="en-US" sz="1050" u="sng" dirty="0" smtClean="0"/>
              <a:t>Ground from DAQ + power source</a:t>
            </a:r>
          </a:p>
          <a:p>
            <a:r>
              <a:rPr lang="en-US" sz="1050" u="sng" dirty="0" smtClean="0"/>
              <a:t>DAQ digital output #1</a:t>
            </a:r>
          </a:p>
          <a:p>
            <a:r>
              <a:rPr lang="en-US" sz="1050" u="sng" dirty="0" smtClean="0"/>
              <a:t>DAQ digital </a:t>
            </a:r>
            <a:r>
              <a:rPr lang="en-US" sz="1050" u="sng" dirty="0"/>
              <a:t>o</a:t>
            </a:r>
            <a:r>
              <a:rPr lang="en-US" sz="1050" u="sng" dirty="0" smtClean="0"/>
              <a:t>utput #2</a:t>
            </a:r>
          </a:p>
          <a:p>
            <a:r>
              <a:rPr lang="en-US" sz="1050" u="sng" dirty="0" smtClean="0"/>
              <a:t>Motor lead #1</a:t>
            </a:r>
          </a:p>
          <a:p>
            <a:r>
              <a:rPr lang="en-US" sz="1050" u="sng" dirty="0" smtClean="0"/>
              <a:t>Motor lead #2</a:t>
            </a:r>
            <a:endParaRPr lang="en-US" sz="1050" u="sng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83" y="4030963"/>
            <a:ext cx="3505200" cy="14258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72796" y="1622156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9" name="Straight Arrow Connector 18"/>
          <p:cNvCxnSpPr>
            <a:stCxn id="8" idx="3"/>
            <a:endCxn id="9" idx="1"/>
          </p:cNvCxnSpPr>
          <p:nvPr/>
        </p:nvCxnSpPr>
        <p:spPr bwMode="auto">
          <a:xfrm flipV="1">
            <a:off x="6459456" y="5288413"/>
            <a:ext cx="1088095" cy="37563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 rot="20428578">
            <a:off x="6648739" y="5428967"/>
            <a:ext cx="81144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sequential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427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X-Ray Acquisition and Controls</a:t>
            </a:r>
          </a:p>
          <a:p>
            <a:r>
              <a:rPr lang="en-US" dirty="0"/>
              <a:t>LabVIEW Control </a:t>
            </a:r>
            <a:r>
              <a:rPr lang="en-US" dirty="0" smtClean="0"/>
              <a:t>VI</a:t>
            </a:r>
          </a:p>
          <a:p>
            <a:r>
              <a:rPr lang="en-US" dirty="0"/>
              <a:t>DAQ </a:t>
            </a:r>
            <a:r>
              <a:rPr lang="en-US" dirty="0" smtClean="0"/>
              <a:t>Devices</a:t>
            </a:r>
          </a:p>
          <a:p>
            <a:r>
              <a:rPr lang="en-US" dirty="0" smtClean="0"/>
              <a:t>Automation</a:t>
            </a:r>
          </a:p>
          <a:p>
            <a:pPr lvl="1"/>
            <a:r>
              <a:rPr lang="en-US" dirty="0"/>
              <a:t>Turntable </a:t>
            </a:r>
            <a:endParaRPr lang="en-US" dirty="0" smtClean="0"/>
          </a:p>
          <a:p>
            <a:pPr lvl="1"/>
            <a:r>
              <a:rPr lang="en-US" dirty="0" smtClean="0"/>
              <a:t>Paintball </a:t>
            </a:r>
            <a:r>
              <a:rPr lang="en-US" dirty="0"/>
              <a:t>Hopper</a:t>
            </a:r>
            <a:endParaRPr lang="en-US" dirty="0" smtClean="0"/>
          </a:p>
          <a:p>
            <a:pPr lvl="1"/>
            <a:r>
              <a:rPr lang="en-US" dirty="0"/>
              <a:t>Linear Actuator</a:t>
            </a:r>
          </a:p>
          <a:p>
            <a:r>
              <a:rPr lang="en-US" dirty="0" smtClean="0"/>
              <a:t>Installation Procedures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– Paintball Hopper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is how the LabVIEW VI translates to paintball hopper actuation: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661142"/>
            <a:ext cx="3505200" cy="14258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57400"/>
            <a:ext cx="5943600" cy="152294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 bwMode="auto">
          <a:xfrm flipV="1">
            <a:off x="3429000" y="2667000"/>
            <a:ext cx="762000" cy="1371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3962400" y="2899142"/>
            <a:ext cx="228600" cy="117703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2722507" y="1466511"/>
            <a:ext cx="162089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Switches T/F to F/T</a:t>
            </a:r>
          </a:p>
          <a:p>
            <a:pPr algn="ctr"/>
            <a:r>
              <a:rPr lang="en-US" sz="1400" dirty="0" smtClean="0"/>
              <a:t>(on-</a:t>
            </a:r>
            <a:r>
              <a:rPr lang="en-US" sz="1400" dirty="0" err="1" smtClean="0"/>
              <a:t>fwd</a:t>
            </a:r>
            <a:r>
              <a:rPr lang="en-US" sz="1400" dirty="0" smtClean="0"/>
              <a:t> to reverse)</a:t>
            </a:r>
            <a:endParaRPr lang="en-US" sz="1400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048000" y="1902742"/>
            <a:ext cx="84733" cy="53565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3962400" y="1910835"/>
            <a:ext cx="228600" cy="60376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37455" y="1592581"/>
            <a:ext cx="154074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Switches F/F (off) </a:t>
            </a:r>
          </a:p>
          <a:p>
            <a:pPr algn="ctr"/>
            <a:r>
              <a:rPr lang="en-US" sz="1400" dirty="0" smtClean="0"/>
              <a:t>to T/F or F/T (on)</a:t>
            </a:r>
            <a:endParaRPr lang="en-US" sz="1400" dirty="0"/>
          </a:p>
        </p:txBody>
      </p:sp>
      <p:cxnSp>
        <p:nvCxnSpPr>
          <p:cNvPr id="36" name="Straight Arrow Connector 35"/>
          <p:cNvCxnSpPr>
            <a:stCxn id="34" idx="2"/>
          </p:cNvCxnSpPr>
          <p:nvPr/>
        </p:nvCxnSpPr>
        <p:spPr bwMode="auto">
          <a:xfrm>
            <a:off x="1007827" y="2072712"/>
            <a:ext cx="434179" cy="36568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H="1">
            <a:off x="6086476" y="2899142"/>
            <a:ext cx="1076324" cy="106325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TextBox 41"/>
          <p:cNvSpPr txBox="1"/>
          <p:nvPr/>
        </p:nvSpPr>
        <p:spPr>
          <a:xfrm rot="18939341">
            <a:off x="6107576" y="3304567"/>
            <a:ext cx="1348446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Outputs motor mode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466403" y="1620711"/>
            <a:ext cx="271420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Sends a two-element array to DAQ</a:t>
            </a:r>
            <a:endParaRPr lang="en-US" sz="1400" dirty="0"/>
          </a:p>
        </p:txBody>
      </p:sp>
      <p:cxnSp>
        <p:nvCxnSpPr>
          <p:cNvPr id="4" name="Straight Arrow Connector 3"/>
          <p:cNvCxnSpPr>
            <a:stCxn id="19" idx="2"/>
          </p:cNvCxnSpPr>
          <p:nvPr/>
        </p:nvCxnSpPr>
        <p:spPr bwMode="auto">
          <a:xfrm flipH="1">
            <a:off x="4572000" y="1906943"/>
            <a:ext cx="1251506" cy="8362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1972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– Linear Actuator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829654"/>
            <a:ext cx="7962900" cy="5105400"/>
          </a:xfrm>
        </p:spPr>
        <p:txBody>
          <a:bodyPr/>
          <a:lstStyle/>
          <a:p>
            <a:r>
              <a:rPr lang="en-US" dirty="0" smtClean="0"/>
              <a:t>The linear actuator is a simple DC </a:t>
            </a:r>
            <a:r>
              <a:rPr lang="en-US" dirty="0"/>
              <a:t>motor (Nook Industries CC-18-HD E linear rod style actuator)</a:t>
            </a:r>
            <a:endParaRPr lang="en-US" dirty="0" smtClean="0"/>
          </a:p>
          <a:p>
            <a:pPr lvl="1"/>
            <a:r>
              <a:rPr lang="en-US" dirty="0" smtClean="0"/>
              <a:t>Powered by a DC-Rectified wall socket power source</a:t>
            </a:r>
          </a:p>
          <a:p>
            <a:pPr lvl="1"/>
            <a:r>
              <a:rPr lang="en-US" dirty="0" smtClean="0"/>
              <a:t>ON/OFF controlled using a relay switch </a:t>
            </a:r>
          </a:p>
          <a:p>
            <a:pPr lvl="1"/>
            <a:r>
              <a:rPr lang="en-US" dirty="0" smtClean="0"/>
              <a:t>Speed controlled using a dimmer switch (common to household lights)</a:t>
            </a:r>
          </a:p>
          <a:p>
            <a:pPr lvl="1"/>
            <a:r>
              <a:rPr lang="en-US" dirty="0" smtClean="0"/>
              <a:t>Direction controlled using a DPDT switch</a:t>
            </a:r>
          </a:p>
          <a:p>
            <a:r>
              <a:rPr lang="en-US" u="sng" dirty="0" smtClean="0"/>
              <a:t>IF REWIRING THE ACTUATOR, UNPLUG FROM POWER SOURCE!!!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7200" y="4055692"/>
            <a:ext cx="1066801" cy="1828800"/>
            <a:chOff x="609600" y="4038600"/>
            <a:chExt cx="1066801" cy="18288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22175" r="84286" b="27932"/>
            <a:stretch/>
          </p:blipFill>
          <p:spPr>
            <a:xfrm>
              <a:off x="609600" y="4038600"/>
              <a:ext cx="838200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t="60981" r="80000" b="11300"/>
            <a:stretch/>
          </p:blipFill>
          <p:spPr>
            <a:xfrm>
              <a:off x="609601" y="5105400"/>
              <a:ext cx="1066800" cy="7620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343400" y="3986613"/>
            <a:ext cx="4495800" cy="1981200"/>
            <a:chOff x="2743200" y="3962400"/>
            <a:chExt cx="4495800" cy="1981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0000" t="55438" b="8529"/>
            <a:stretch/>
          </p:blipFill>
          <p:spPr>
            <a:xfrm>
              <a:off x="2971800" y="4953000"/>
              <a:ext cx="4267200" cy="990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15714" t="19352" b="40003"/>
            <a:stretch/>
          </p:blipFill>
          <p:spPr>
            <a:xfrm>
              <a:off x="2743200" y="3962400"/>
              <a:ext cx="4495800" cy="111736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/>
          <p:nvPr/>
        </p:nvCxnSpPr>
        <p:spPr bwMode="auto">
          <a:xfrm>
            <a:off x="1295400" y="4114800"/>
            <a:ext cx="228601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1524000" y="3986613"/>
            <a:ext cx="228599" cy="128187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endCxn id="21" idx="1"/>
          </p:cNvCxnSpPr>
          <p:nvPr/>
        </p:nvCxnSpPr>
        <p:spPr bwMode="auto">
          <a:xfrm flipV="1">
            <a:off x="1752599" y="4110527"/>
            <a:ext cx="838201" cy="427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 bwMode="auto">
          <a:xfrm>
            <a:off x="2590800" y="4046433"/>
            <a:ext cx="457200" cy="128187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475467" y="3886199"/>
            <a:ext cx="457200" cy="457200"/>
            <a:chOff x="3475467" y="3886199"/>
            <a:chExt cx="457200" cy="457200"/>
          </a:xfrm>
        </p:grpSpPr>
        <p:sp>
          <p:nvSpPr>
            <p:cNvPr id="22" name="Oval 21"/>
            <p:cNvSpPr/>
            <p:nvPr/>
          </p:nvSpPr>
          <p:spPr bwMode="auto">
            <a:xfrm>
              <a:off x="3475467" y="3886199"/>
              <a:ext cx="457200" cy="4572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8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 flipV="1">
              <a:off x="3695520" y="3995160"/>
              <a:ext cx="228600" cy="128185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6" name="TextBox 25"/>
          <p:cNvSpPr txBox="1"/>
          <p:nvPr/>
        </p:nvSpPr>
        <p:spPr>
          <a:xfrm>
            <a:off x="1332268" y="3407678"/>
            <a:ext cx="9236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Relay </a:t>
            </a:r>
          </a:p>
          <a:p>
            <a:pPr algn="ctr"/>
            <a:r>
              <a:rPr lang="en-US" sz="1000" dirty="0" smtClean="0"/>
              <a:t>Controlled </a:t>
            </a:r>
          </a:p>
          <a:p>
            <a:pPr algn="ctr"/>
            <a:r>
              <a:rPr lang="en-US" sz="1000" dirty="0" smtClean="0"/>
              <a:t>by DAQ-6009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606040" y="3623985"/>
            <a:ext cx="4267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Fuse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389186" y="3455917"/>
            <a:ext cx="6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Dimmer</a:t>
            </a:r>
          </a:p>
          <a:p>
            <a:pPr algn="ctr"/>
            <a:r>
              <a:rPr lang="en-US" sz="1000" dirty="0" smtClean="0"/>
              <a:t>Switch</a:t>
            </a:r>
            <a:endParaRPr lang="en-US" sz="1000" dirty="0"/>
          </a:p>
        </p:txBody>
      </p:sp>
      <p:cxnSp>
        <p:nvCxnSpPr>
          <p:cNvPr id="31" name="Straight Connector 30"/>
          <p:cNvCxnSpPr>
            <a:endCxn id="22" idx="2"/>
          </p:cNvCxnSpPr>
          <p:nvPr/>
        </p:nvCxnSpPr>
        <p:spPr bwMode="auto">
          <a:xfrm flipV="1">
            <a:off x="3048000" y="4114799"/>
            <a:ext cx="427467" cy="8546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3938986" y="4123345"/>
            <a:ext cx="427467" cy="8546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1515454" y="5744912"/>
            <a:ext cx="3208946" cy="996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4371873" y="3958938"/>
            <a:ext cx="1162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110V DC Rectifier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9765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– Linear Actuator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linear actuator has a built in potentiometer that interfaces with one of the worm screws</a:t>
            </a:r>
          </a:p>
          <a:p>
            <a:r>
              <a:rPr lang="en-US" dirty="0" smtClean="0"/>
              <a:t>The wires should never need to be disconnected from the actuator. They will need to be connected and reconnected from the DAQ-6009 often. Here’s how they should be connected to the DAQ:</a:t>
            </a:r>
          </a:p>
          <a:p>
            <a:pPr lvl="1"/>
            <a:r>
              <a:rPr lang="en-US" dirty="0" smtClean="0"/>
              <a:t>Red wire -&gt; 5V</a:t>
            </a:r>
          </a:p>
          <a:p>
            <a:pPr lvl="1"/>
            <a:r>
              <a:rPr lang="en-US" dirty="0" smtClean="0"/>
              <a:t>Black wire -&gt; GND</a:t>
            </a:r>
          </a:p>
          <a:p>
            <a:pPr lvl="1"/>
            <a:r>
              <a:rPr lang="en-US" dirty="0" smtClean="0"/>
              <a:t>White wire -&gt; AI (zero usually)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28"/>
          <a:stretch/>
        </p:blipFill>
        <p:spPr>
          <a:xfrm>
            <a:off x="2091990" y="3962400"/>
            <a:ext cx="4960020" cy="2133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5947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– Linear Actuator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is what the wiring looks like when the bottom cover of the actuator is taken off: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11804" r="8545" b="2932"/>
          <a:stretch/>
        </p:blipFill>
        <p:spPr>
          <a:xfrm>
            <a:off x="1354330" y="4082045"/>
            <a:ext cx="3581400" cy="2057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r="18644"/>
          <a:stretch/>
        </p:blipFill>
        <p:spPr>
          <a:xfrm>
            <a:off x="5180708" y="2534348"/>
            <a:ext cx="3276600" cy="2542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5" b="10080"/>
          <a:stretch/>
        </p:blipFill>
        <p:spPr>
          <a:xfrm>
            <a:off x="728352" y="1928150"/>
            <a:ext cx="4217436" cy="2001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6537" y="1585250"/>
            <a:ext cx="105189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Potentiometer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6278" y="4528743"/>
            <a:ext cx="1269899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Ground</a:t>
            </a:r>
          </a:p>
          <a:p>
            <a:pPr algn="ctr"/>
            <a:r>
              <a:rPr lang="en-US" sz="1200" dirty="0" smtClean="0"/>
              <a:t>(from wall outlet </a:t>
            </a:r>
          </a:p>
          <a:p>
            <a:pPr algn="ctr"/>
            <a:r>
              <a:rPr lang="en-US" sz="1200" dirty="0" smtClean="0"/>
              <a:t>ground to </a:t>
            </a:r>
          </a:p>
          <a:p>
            <a:pPr algn="ctr"/>
            <a:r>
              <a:rPr lang="en-US" sz="1200" dirty="0" smtClean="0"/>
              <a:t>actuator housing)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 bwMode="auto">
          <a:xfrm flipV="1">
            <a:off x="1316177" y="4801022"/>
            <a:ext cx="647753" cy="10628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>
            <a:stCxn id="8" idx="2"/>
          </p:cNvCxnSpPr>
          <p:nvPr/>
        </p:nvCxnSpPr>
        <p:spPr bwMode="auto">
          <a:xfrm>
            <a:off x="2082483" y="1843782"/>
            <a:ext cx="262447" cy="57966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869885" y="5229016"/>
            <a:ext cx="194912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White/Black/Red wires </a:t>
            </a:r>
          </a:p>
          <a:p>
            <a:pPr algn="ctr"/>
            <a:r>
              <a:rPr lang="en-US" sz="1200" dirty="0" smtClean="0"/>
              <a:t>from Potentiometer</a:t>
            </a:r>
          </a:p>
          <a:p>
            <a:pPr algn="ctr"/>
            <a:r>
              <a:rPr lang="en-US" sz="1200" dirty="0" smtClean="0"/>
              <a:t>(connect to: AI0/ground/5V)</a:t>
            </a:r>
            <a:endParaRPr lang="en-US" sz="1200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5355143" y="4176052"/>
            <a:ext cx="663765" cy="107076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5687025" y="4164484"/>
            <a:ext cx="642679" cy="110014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6097555" y="4102473"/>
            <a:ext cx="581818" cy="1162151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850413" y="5246820"/>
            <a:ext cx="168026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White/Black wires</a:t>
            </a:r>
          </a:p>
          <a:p>
            <a:pPr algn="ctr"/>
            <a:r>
              <a:rPr lang="en-US" sz="1200" dirty="0" smtClean="0"/>
              <a:t>from DC actuator motor</a:t>
            </a:r>
            <a:endParaRPr lang="en-US" sz="1200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 flipH="1" flipV="1">
            <a:off x="7089903" y="4082045"/>
            <a:ext cx="255336" cy="1210467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 flipV="1">
            <a:off x="7339040" y="4023650"/>
            <a:ext cx="384848" cy="127660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977485" y="1723640"/>
            <a:ext cx="187217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White/Black/Red wires </a:t>
            </a:r>
          </a:p>
          <a:p>
            <a:pPr algn="ctr"/>
            <a:r>
              <a:rPr lang="en-US" sz="1200" dirty="0" smtClean="0"/>
              <a:t>From DAQ-6009</a:t>
            </a:r>
          </a:p>
          <a:p>
            <a:pPr algn="ctr"/>
            <a:r>
              <a:rPr lang="en-US" sz="1200" dirty="0" smtClean="0"/>
              <a:t>(connect to: AI/ground/5V)</a:t>
            </a:r>
            <a:endParaRPr lang="en-US" sz="1200" dirty="0"/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5513744" y="2320474"/>
            <a:ext cx="494620" cy="1609171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>
            <a:stCxn id="33" idx="2"/>
          </p:cNvCxnSpPr>
          <p:nvPr/>
        </p:nvCxnSpPr>
        <p:spPr bwMode="auto">
          <a:xfrm>
            <a:off x="5913575" y="2314571"/>
            <a:ext cx="456399" cy="151261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6273633" y="2357327"/>
            <a:ext cx="405740" cy="142709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7057501" y="1723640"/>
            <a:ext cx="138210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Black/White wires</a:t>
            </a:r>
          </a:p>
          <a:p>
            <a:pPr algn="ctr"/>
            <a:r>
              <a:rPr lang="en-US" sz="1200" dirty="0" smtClean="0"/>
              <a:t>From power source</a:t>
            </a:r>
          </a:p>
          <a:p>
            <a:pPr algn="ctr"/>
            <a:r>
              <a:rPr lang="en-US" sz="1200" dirty="0" smtClean="0"/>
              <a:t>(connect to DPDT)</a:t>
            </a:r>
            <a:endParaRPr lang="en-US" sz="1200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7021878" y="2332375"/>
            <a:ext cx="506964" cy="140929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7365273" y="2306825"/>
            <a:ext cx="581964" cy="134974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8489654" y="3050910"/>
            <a:ext cx="65434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Ground</a:t>
            </a:r>
          </a:p>
          <a:p>
            <a:pPr algn="ctr"/>
            <a:r>
              <a:rPr lang="en-US" sz="1200" dirty="0" smtClean="0"/>
              <a:t>(green)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46" idx="1"/>
          </p:cNvCxnSpPr>
          <p:nvPr/>
        </p:nvCxnSpPr>
        <p:spPr bwMode="auto">
          <a:xfrm flipH="1">
            <a:off x="7429233" y="3263276"/>
            <a:ext cx="1060421" cy="67527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67645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– Linear Actuator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29654"/>
            <a:ext cx="4495800" cy="5105400"/>
          </a:xfrm>
        </p:spPr>
        <p:txBody>
          <a:bodyPr/>
          <a:lstStyle/>
          <a:p>
            <a:r>
              <a:rPr lang="en-US" dirty="0" smtClean="0"/>
              <a:t>Interfacing with LabVIEW</a:t>
            </a:r>
          </a:p>
          <a:p>
            <a:r>
              <a:rPr lang="en-US" dirty="0" smtClean="0"/>
              <a:t>Make sure “SET MODE” is set the same as the DPDT switch</a:t>
            </a:r>
          </a:p>
          <a:p>
            <a:pPr lvl="1"/>
            <a:r>
              <a:rPr lang="en-US" dirty="0" smtClean="0"/>
              <a:t>You can set a reference location and move the actuator to that reference</a:t>
            </a:r>
          </a:p>
          <a:p>
            <a:pPr lvl="1"/>
            <a:r>
              <a:rPr lang="en-US" dirty="0" smtClean="0"/>
              <a:t>You can also add a given step size to the reference</a:t>
            </a:r>
          </a:p>
          <a:p>
            <a:pPr lvl="1"/>
            <a:r>
              <a:rPr lang="en-US" dirty="0" smtClean="0"/>
              <a:t>Reset throw distance will set your current location to a user-set value (zero the location or otherwise)</a:t>
            </a:r>
          </a:p>
          <a:p>
            <a:r>
              <a:rPr lang="en-US" dirty="0" smtClean="0"/>
              <a:t>USE THE SET LIMIT</a:t>
            </a:r>
          </a:p>
          <a:p>
            <a:pPr lvl="1"/>
            <a:r>
              <a:rPr lang="en-US" dirty="0" smtClean="0"/>
              <a:t>Set in relation to the test section</a:t>
            </a:r>
          </a:p>
          <a:p>
            <a:pPr lvl="1"/>
            <a:r>
              <a:rPr lang="en-US" dirty="0" smtClean="0"/>
              <a:t>Prevents the actuator from extending/retracting too far and breaking your experiment! 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19350" r="53398" b="23798"/>
          <a:stretch/>
        </p:blipFill>
        <p:spPr>
          <a:xfrm>
            <a:off x="4648200" y="1295400"/>
            <a:ext cx="4343400" cy="39737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9471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– Linear Actuator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29654"/>
            <a:ext cx="4495800" cy="5105400"/>
          </a:xfrm>
        </p:spPr>
        <p:txBody>
          <a:bodyPr/>
          <a:lstStyle/>
          <a:p>
            <a:r>
              <a:rPr lang="en-US" dirty="0" smtClean="0"/>
              <a:t>Interfacing with LabVIEW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deadband</a:t>
            </a:r>
            <a:r>
              <a:rPr lang="en-US" dirty="0" smtClean="0"/>
              <a:t> is a distance measurement</a:t>
            </a:r>
          </a:p>
          <a:p>
            <a:pPr lvl="1"/>
            <a:r>
              <a:rPr lang="en-US" dirty="0" smtClean="0"/>
              <a:t>The actuator will turn off when within the </a:t>
            </a:r>
            <a:r>
              <a:rPr lang="en-US" dirty="0" err="1" smtClean="0"/>
              <a:t>deadband</a:t>
            </a:r>
            <a:r>
              <a:rPr lang="en-US" dirty="0" smtClean="0"/>
              <a:t> distance from the reference</a:t>
            </a:r>
          </a:p>
          <a:p>
            <a:pPr lvl="1"/>
            <a:r>
              <a:rPr lang="en-US" dirty="0" smtClean="0"/>
              <a:t>Should typically be set to ~0.07 inches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19350" r="53398" b="23798"/>
          <a:stretch/>
        </p:blipFill>
        <p:spPr>
          <a:xfrm>
            <a:off x="4648200" y="1295400"/>
            <a:ext cx="4343400" cy="39737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92863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– Linear Actuator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782627"/>
            <a:ext cx="8077200" cy="5105400"/>
          </a:xfrm>
        </p:spPr>
        <p:txBody>
          <a:bodyPr/>
          <a:lstStyle/>
          <a:p>
            <a:r>
              <a:rPr lang="en-US" dirty="0" smtClean="0"/>
              <a:t>Interfacing with LabVIEW</a:t>
            </a:r>
          </a:p>
          <a:p>
            <a:r>
              <a:rPr lang="en-US" dirty="0" smtClean="0"/>
              <a:t>The LabVIEW VI saves the locations of the actuator over your runtime</a:t>
            </a:r>
          </a:p>
          <a:p>
            <a:r>
              <a:rPr lang="en-US" dirty="0" smtClean="0"/>
              <a:t>Clear and erase data whenever you can</a:t>
            </a:r>
          </a:p>
          <a:p>
            <a:r>
              <a:rPr lang="en-US" dirty="0" smtClean="0"/>
              <a:t>Otherwise, the saved data gets passed through the program every cycle and will start to slow down the program after a long time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2996" r="559" b="19601"/>
          <a:stretch/>
        </p:blipFill>
        <p:spPr>
          <a:xfrm>
            <a:off x="1657350" y="2895600"/>
            <a:ext cx="5829300" cy="33648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5638800" y="3124200"/>
            <a:ext cx="685800" cy="5334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800600" y="4876799"/>
            <a:ext cx="2133600" cy="13922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539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– Linear Actuator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linear actuator works pretty well for step sizes down to ¼” and even 1/8”. Precision is proportional to step size. </a:t>
            </a:r>
          </a:p>
          <a:p>
            <a:r>
              <a:rPr lang="en-US" dirty="0" smtClean="0"/>
              <a:t>If necessary, a good upgrade would be to get a DC motor controller capable of outputting PWM signals</a:t>
            </a:r>
          </a:p>
          <a:p>
            <a:r>
              <a:rPr lang="en-US" dirty="0" smtClean="0"/>
              <a:t>This would give precision control of the speed, and would also allow for a precision feedback system</a:t>
            </a:r>
          </a:p>
          <a:p>
            <a:r>
              <a:rPr lang="en-US" dirty="0" smtClean="0"/>
              <a:t>Asking CIET people about their variable speed drives may be useful</a:t>
            </a:r>
          </a:p>
          <a:p>
            <a:pPr lvl="1"/>
            <a:r>
              <a:rPr lang="en-US" dirty="0" smtClean="0"/>
              <a:t>For more on PWM control: </a:t>
            </a:r>
            <a:r>
              <a:rPr lang="en-US" dirty="0">
                <a:hlinkClick r:id="rId2"/>
              </a:rPr>
              <a:t>http://www.allaboutcircuits.com/textbook/semiconductors/chpt-11/pulse-width-modulation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01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80/20 schematics should be posted on the internal XPREX wall and should be sufficient to build any necessary test stands</a:t>
            </a:r>
          </a:p>
          <a:p>
            <a:r>
              <a:rPr lang="en-US" dirty="0" smtClean="0"/>
              <a:t>The linear actuator must be uninstalled when building the cylindrical silo test setup</a:t>
            </a:r>
          </a:p>
          <a:p>
            <a:pPr lvl="1"/>
            <a:r>
              <a:rPr lang="en-US" dirty="0" smtClean="0"/>
              <a:t>The +, - and GND wires must be disconnected from the actuator by removing the actuator’s lower cover and unscrewing the terminals</a:t>
            </a:r>
          </a:p>
          <a:p>
            <a:pPr lvl="1"/>
            <a:r>
              <a:rPr lang="en-US" dirty="0" smtClean="0"/>
              <a:t>Always remember what went where (use tape to mark)</a:t>
            </a:r>
          </a:p>
          <a:p>
            <a:pPr lvl="1"/>
            <a:r>
              <a:rPr lang="en-US" dirty="0" smtClean="0"/>
              <a:t>The wires are then removed through the center of the turntable</a:t>
            </a:r>
          </a:p>
          <a:p>
            <a:pPr lvl="1"/>
            <a:r>
              <a:rPr lang="en-US" dirty="0" smtClean="0"/>
              <a:t>The potentiometer leads should remain connected to the actuator, disconnect at the DAQ-6009</a:t>
            </a:r>
          </a:p>
          <a:p>
            <a:r>
              <a:rPr lang="en-US" dirty="0" smtClean="0"/>
              <a:t>Threading wires through the center of the turntable can sometimes be difficult</a:t>
            </a:r>
          </a:p>
          <a:p>
            <a:pPr lvl="1"/>
            <a:r>
              <a:rPr lang="en-US" dirty="0" smtClean="0"/>
              <a:t>A good trick is to tie small 24 gauge hookup wire to the cables that need to go through the turntable center</a:t>
            </a:r>
          </a:p>
          <a:p>
            <a:pPr lvl="1"/>
            <a:r>
              <a:rPr lang="en-US" dirty="0" smtClean="0"/>
              <a:t>The 24 gauge wire is much easier to work with, and much easier to get through the turntable center</a:t>
            </a:r>
          </a:p>
          <a:p>
            <a:pPr lvl="1"/>
            <a:r>
              <a:rPr lang="en-US" dirty="0" smtClean="0"/>
              <a:t>The use of hooks and pliers is encouraged </a:t>
            </a:r>
          </a:p>
        </p:txBody>
      </p:sp>
    </p:spTree>
    <p:extLst>
      <p:ext uri="{BB962C8B-B14F-4D97-AF65-F5344CB8AC3E}">
        <p14:creationId xmlns:p14="http://schemas.microsoft.com/office/powerpoint/2010/main" val="3141706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move the x-ray detector:</a:t>
            </a:r>
          </a:p>
          <a:p>
            <a:pPr lvl="1"/>
            <a:r>
              <a:rPr lang="en-US" dirty="0" smtClean="0"/>
              <a:t>This is a two person job</a:t>
            </a:r>
          </a:p>
          <a:p>
            <a:pPr lvl="1"/>
            <a:r>
              <a:rPr lang="en-US" dirty="0" smtClean="0"/>
              <a:t>Have a person on either side of the detector, each with an 80/20 hex screwdriver </a:t>
            </a:r>
          </a:p>
          <a:p>
            <a:pPr lvl="1"/>
            <a:r>
              <a:rPr lang="en-US" dirty="0" smtClean="0"/>
              <a:t>Loosen one bolt at a time, while supporting the detector weight on both sides</a:t>
            </a:r>
          </a:p>
          <a:p>
            <a:pPr lvl="1"/>
            <a:r>
              <a:rPr lang="en-US" dirty="0" smtClean="0"/>
              <a:t>One bolt is actually sufficient to hold up the detector, once the last bolt is loosened, the detector will be free to slide (and to fall, be careful!)</a:t>
            </a:r>
          </a:p>
          <a:p>
            <a:pPr lvl="1"/>
            <a:r>
              <a:rPr lang="en-US" dirty="0" smtClean="0"/>
              <a:t>Slide the detector to the desired height and tighten a single bolt </a:t>
            </a:r>
          </a:p>
          <a:p>
            <a:pPr lvl="1"/>
            <a:r>
              <a:rPr lang="en-US" dirty="0" smtClean="0"/>
              <a:t>Use a precision level before you tighten a 2</a:t>
            </a:r>
            <a:r>
              <a:rPr lang="en-US" baseline="30000" dirty="0" smtClean="0"/>
              <a:t>nd</a:t>
            </a:r>
            <a:r>
              <a:rPr lang="en-US" dirty="0" smtClean="0"/>
              <a:t> bolt such that a bolt is tight on either side with the detector VERY level</a:t>
            </a:r>
          </a:p>
          <a:p>
            <a:pPr lvl="2"/>
            <a:r>
              <a:rPr lang="en-US" dirty="0" smtClean="0"/>
              <a:t>A level detector is critical for digital tomography</a:t>
            </a:r>
          </a:p>
          <a:p>
            <a:pPr lvl="2"/>
            <a:r>
              <a:rPr lang="en-US" dirty="0" smtClean="0"/>
              <a:t>This is worth spending an extra 10 minutes on to get perfect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86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Xmaru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PW: </a:t>
            </a:r>
            <a:r>
              <a:rPr lang="en-US" dirty="0" err="1" smtClean="0"/>
              <a:t>rayenceusa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Xmaru</a:t>
            </a:r>
            <a:r>
              <a:rPr lang="en-US" dirty="0" smtClean="0"/>
              <a:t> PW: 1234</a:t>
            </a:r>
          </a:p>
          <a:p>
            <a:r>
              <a:rPr lang="en-US" dirty="0" smtClean="0"/>
              <a:t>This software is very straightforward</a:t>
            </a:r>
          </a:p>
          <a:p>
            <a:r>
              <a:rPr lang="en-US" dirty="0" smtClean="0"/>
              <a:t>Main bug that you need to be cautious of:</a:t>
            </a:r>
          </a:p>
          <a:p>
            <a:pPr lvl="1"/>
            <a:r>
              <a:rPr lang="en-US" dirty="0" smtClean="0"/>
              <a:t>In the past, after closing a study, the software has had a problem “</a:t>
            </a:r>
            <a:r>
              <a:rPr lang="en-US" dirty="0" err="1" smtClean="0"/>
              <a:t>dicom</a:t>
            </a:r>
            <a:r>
              <a:rPr lang="en-US" dirty="0" smtClean="0"/>
              <a:t> sending” the images. The study gets stuck in queue: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62" y="2997705"/>
            <a:ext cx="5556476" cy="31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64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move the x-ray collimator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is a two or three person job </a:t>
            </a:r>
          </a:p>
          <a:p>
            <a:pPr lvl="2"/>
            <a:r>
              <a:rPr lang="en-US" dirty="0" smtClean="0"/>
              <a:t>(or just have James do it, he’s strong)</a:t>
            </a:r>
          </a:p>
          <a:p>
            <a:pPr lvl="1"/>
            <a:r>
              <a:rPr lang="en-US" dirty="0" smtClean="0"/>
              <a:t>The collimator is much heavier than the detector</a:t>
            </a:r>
          </a:p>
          <a:p>
            <a:pPr lvl="1"/>
            <a:r>
              <a:rPr lang="en-US" dirty="0" smtClean="0"/>
              <a:t>One person on either side with screwdrivers supporting weight with an (optional) third person supporting weight in the middle is ideal</a:t>
            </a:r>
          </a:p>
          <a:p>
            <a:pPr lvl="1"/>
            <a:r>
              <a:rPr lang="en-US" dirty="0" smtClean="0"/>
              <a:t>A procedure similar to the detector is used, except:</a:t>
            </a:r>
          </a:p>
          <a:p>
            <a:pPr lvl="2"/>
            <a:r>
              <a:rPr lang="en-US" dirty="0" smtClean="0"/>
              <a:t>Precision level is not as necessary, as the actual collimator can rotate</a:t>
            </a:r>
          </a:p>
          <a:p>
            <a:pPr lvl="2"/>
            <a:r>
              <a:rPr lang="en-US" dirty="0" smtClean="0"/>
              <a:t>When you get the collimator to the ideal height, lock it down and just level the rotating part of the collimator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73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2438400"/>
            <a:ext cx="7543800" cy="914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Best of luck and always feel free to contact Grant Buster </a:t>
            </a:r>
          </a:p>
          <a:p>
            <a:pPr marL="0" indent="0" algn="ctr">
              <a:buNone/>
            </a:pPr>
            <a:r>
              <a:rPr lang="en-US" dirty="0" smtClean="0"/>
              <a:t>720-495-6245 </a:t>
            </a:r>
          </a:p>
          <a:p>
            <a:pPr marL="0" indent="0" algn="ctr">
              <a:buNone/>
            </a:pPr>
            <a:r>
              <a:rPr lang="en-US" dirty="0" smtClean="0"/>
              <a:t>grant.buster@gmail.com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Xmaru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this error occurs you can find the log of what the software did in the following folder: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69" y="1600200"/>
            <a:ext cx="7340862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Xmaru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software errors out while sending the </a:t>
            </a:r>
            <a:r>
              <a:rPr lang="en-US" dirty="0" err="1" smtClean="0"/>
              <a:t>dicom</a:t>
            </a:r>
            <a:r>
              <a:rPr lang="en-US" dirty="0" smtClean="0"/>
              <a:t> images, you can still find the originals </a:t>
            </a:r>
            <a:r>
              <a:rPr lang="en-US" dirty="0"/>
              <a:t>in the following </a:t>
            </a:r>
            <a:r>
              <a:rPr lang="en-US" dirty="0" smtClean="0"/>
              <a:t>database folder: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9" y="1617105"/>
            <a:ext cx="7143722" cy="40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Xmaru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762000"/>
            <a:ext cx="7543800" cy="5105400"/>
          </a:xfrm>
        </p:spPr>
        <p:txBody>
          <a:bodyPr/>
          <a:lstStyle/>
          <a:p>
            <a:r>
              <a:rPr lang="en-US" dirty="0" smtClean="0"/>
              <a:t>If you get a </a:t>
            </a:r>
            <a:r>
              <a:rPr lang="en-US" dirty="0" err="1" smtClean="0"/>
              <a:t>dicom</a:t>
            </a:r>
            <a:r>
              <a:rPr lang="en-US" dirty="0" smtClean="0"/>
              <a:t> send error and try to recover the original images, you may have problems with exposure and </a:t>
            </a:r>
            <a:r>
              <a:rPr lang="en-US" dirty="0" err="1" smtClean="0"/>
              <a:t>Xmaru’s</a:t>
            </a:r>
            <a:r>
              <a:rPr lang="en-US" dirty="0" smtClean="0"/>
              <a:t> image processing. Therefore, it is always better to avoid the error and export using </a:t>
            </a:r>
            <a:r>
              <a:rPr lang="en-US" dirty="0" err="1" smtClean="0"/>
              <a:t>Xmaru’s</a:t>
            </a:r>
            <a:r>
              <a:rPr lang="en-US" dirty="0" smtClean="0"/>
              <a:t> integrated features. </a:t>
            </a:r>
          </a:p>
          <a:p>
            <a:r>
              <a:rPr lang="en-US" dirty="0" smtClean="0"/>
              <a:t>The main way to avoid the error has been the following:</a:t>
            </a:r>
          </a:p>
          <a:p>
            <a:pPr lvl="1"/>
            <a:r>
              <a:rPr lang="en-US" dirty="0" smtClean="0"/>
              <a:t>Open your study, take your first x-ray</a:t>
            </a:r>
          </a:p>
          <a:p>
            <a:pPr lvl="1"/>
            <a:r>
              <a:rPr lang="en-US" dirty="0" smtClean="0"/>
              <a:t>Close the study</a:t>
            </a:r>
          </a:p>
          <a:p>
            <a:pPr lvl="2"/>
            <a:r>
              <a:rPr lang="en-US" dirty="0" smtClean="0"/>
              <a:t>You should see the image processing being applied to your image and also the progress of the </a:t>
            </a:r>
            <a:r>
              <a:rPr lang="en-US" dirty="0" err="1" smtClean="0"/>
              <a:t>dicom</a:t>
            </a:r>
            <a:r>
              <a:rPr lang="en-US" dirty="0" smtClean="0"/>
              <a:t> send</a:t>
            </a:r>
          </a:p>
          <a:p>
            <a:pPr lvl="1"/>
            <a:r>
              <a:rPr lang="en-US" dirty="0" smtClean="0"/>
              <a:t>The study should appear in the list of today’s studies</a:t>
            </a:r>
          </a:p>
          <a:p>
            <a:pPr lvl="2"/>
            <a:r>
              <a:rPr lang="en-US" dirty="0" smtClean="0"/>
              <a:t>If it does, you’re in good shape and we’ve never had errors in the study after that</a:t>
            </a:r>
          </a:p>
          <a:p>
            <a:pPr lvl="2"/>
            <a:r>
              <a:rPr lang="en-US" dirty="0" smtClean="0"/>
              <a:t>If it doesn’t, you’ve lost one image, no big deal, restart the software and try again</a:t>
            </a:r>
          </a:p>
          <a:p>
            <a:r>
              <a:rPr lang="en-US" dirty="0" smtClean="0"/>
              <a:t>The bug is only disastrous when you have completed 100 images, close the study, and all of them cannot </a:t>
            </a:r>
            <a:r>
              <a:rPr lang="en-US" dirty="0" err="1" smtClean="0"/>
              <a:t>dicom</a:t>
            </a:r>
            <a:r>
              <a:rPr lang="en-US" dirty="0" smtClean="0"/>
              <a:t> send</a:t>
            </a:r>
          </a:p>
          <a:p>
            <a:r>
              <a:rPr lang="en-US" u="sng" dirty="0" smtClean="0"/>
              <a:t>Closing and reopening the study very early has always avoided this bug.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598391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800100" y="762000"/>
            <a:ext cx="7543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9pPr>
          </a:lstStyle>
          <a:p>
            <a:r>
              <a:rPr lang="en-US" kern="0" dirty="0" smtClean="0"/>
              <a:t>Below is an image of the x-ray controller</a:t>
            </a:r>
          </a:p>
          <a:p>
            <a:r>
              <a:rPr lang="en-US" kern="0" dirty="0" smtClean="0"/>
              <a:t>You should </a:t>
            </a:r>
            <a:r>
              <a:rPr lang="en-US" kern="0" dirty="0"/>
              <a:t>primarily </a:t>
            </a:r>
            <a:r>
              <a:rPr lang="en-US" kern="0" dirty="0" smtClean="0"/>
              <a:t>learn about this in the RUA training</a:t>
            </a:r>
          </a:p>
          <a:p>
            <a:r>
              <a:rPr lang="en-US" kern="0" dirty="0" smtClean="0"/>
              <a:t>There is only one kink to the operation of this device that you should be aware of:</a:t>
            </a:r>
          </a:p>
          <a:p>
            <a:pPr lvl="1"/>
            <a:r>
              <a:rPr lang="en-US" kern="0" dirty="0" smtClean="0"/>
              <a:t>If the detector doesn’t receive full exposure, the image may have brightness/contrast inconsistencies (pretty obvious when you see it)</a:t>
            </a:r>
          </a:p>
          <a:p>
            <a:pPr lvl="1"/>
            <a:r>
              <a:rPr lang="en-US" kern="0" dirty="0" smtClean="0"/>
              <a:t>To avoid this: you must continue to hold down the PREP button a moment </a:t>
            </a:r>
            <a:r>
              <a:rPr lang="en-US" u="sng" kern="0" dirty="0" smtClean="0"/>
              <a:t>after</a:t>
            </a:r>
            <a:r>
              <a:rPr lang="en-US" kern="0" dirty="0" smtClean="0"/>
              <a:t> the “ready” beeping noise, then hold down the CONTROL and PREP button together, </a:t>
            </a:r>
            <a:r>
              <a:rPr lang="en-US" u="sng" kern="0" dirty="0" smtClean="0"/>
              <a:t>continuing</a:t>
            </a:r>
            <a:r>
              <a:rPr lang="en-US" kern="0" dirty="0" smtClean="0"/>
              <a:t> to hold for a moment even </a:t>
            </a:r>
            <a:r>
              <a:rPr lang="en-US" u="sng" kern="0" dirty="0" smtClean="0"/>
              <a:t>after</a:t>
            </a:r>
            <a:r>
              <a:rPr lang="en-US" kern="0" dirty="0" smtClean="0"/>
              <a:t> you hear the exposure noise. </a:t>
            </a:r>
          </a:p>
          <a:p>
            <a:pPr lvl="1"/>
            <a:r>
              <a:rPr lang="en-US" kern="0" dirty="0" smtClean="0"/>
              <a:t>This sounds like an superfluous guide but trust me, it takes a little finesse to get a proper exposure every time</a:t>
            </a:r>
          </a:p>
          <a:p>
            <a:pPr lvl="1"/>
            <a:endParaRPr lang="en-US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Exposure Control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65774" y="3725626"/>
            <a:ext cx="1812452" cy="3200400"/>
          </a:xfrm>
        </p:spPr>
      </p:pic>
      <p:sp>
        <p:nvSpPr>
          <p:cNvPr id="7" name="Rectangle 6"/>
          <p:cNvSpPr/>
          <p:nvPr/>
        </p:nvSpPr>
        <p:spPr bwMode="auto">
          <a:xfrm>
            <a:off x="5410200" y="5562600"/>
            <a:ext cx="2286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38800" y="5559751"/>
            <a:ext cx="2286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2200" y="4735910"/>
            <a:ext cx="7360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00800" y="5077542"/>
            <a:ext cx="127470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5524500" y="5077542"/>
            <a:ext cx="723900" cy="482209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>
            <a:endCxn id="8" idx="3"/>
          </p:cNvCxnSpPr>
          <p:nvPr/>
        </p:nvCxnSpPr>
        <p:spPr bwMode="auto">
          <a:xfrm flipH="1">
            <a:off x="5867400" y="5325825"/>
            <a:ext cx="672849" cy="38632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9567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LabVIEW Control VI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7162800" cy="52598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124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LabVIEW Control VI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26376"/>
            <a:ext cx="5029200" cy="3693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00100" y="838200"/>
            <a:ext cx="7543800" cy="5105400"/>
          </a:xfrm>
        </p:spPr>
        <p:txBody>
          <a:bodyPr/>
          <a:lstStyle/>
          <a:p>
            <a:r>
              <a:rPr lang="en-US" dirty="0" smtClean="0"/>
              <a:t>This is the base LabVIEW VI. It has one example of everything you should need.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3600" y="1408843"/>
            <a:ext cx="22236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 data collection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 flipH="1">
            <a:off x="6324601" y="1750475"/>
            <a:ext cx="730842" cy="84032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110813" y="4648200"/>
            <a:ext cx="180690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Actuator Position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 bwMode="auto">
          <a:xfrm flipH="1" flipV="1">
            <a:off x="6553200" y="4572000"/>
            <a:ext cx="557613" cy="24701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819400" y="5803747"/>
            <a:ext cx="251863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 Sampling Control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 bwMode="auto">
          <a:xfrm flipV="1">
            <a:off x="4078719" y="5410200"/>
            <a:ext cx="0" cy="39354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14350" y="5649111"/>
            <a:ext cx="251863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Paintball Hopper Control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0"/>
          </p:cNvCxnSpPr>
          <p:nvPr/>
        </p:nvCxnSpPr>
        <p:spPr bwMode="auto">
          <a:xfrm flipV="1">
            <a:off x="1473669" y="5410200"/>
            <a:ext cx="888531" cy="23891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69431" y="4169624"/>
            <a:ext cx="17556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Actuator Control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 bwMode="auto">
          <a:xfrm flipV="1">
            <a:off x="1925040" y="4169624"/>
            <a:ext cx="437160" cy="17081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45930" y="2086080"/>
            <a:ext cx="183896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DAQ Devices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984895" y="2280468"/>
            <a:ext cx="377305" cy="7731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99160834"/>
      </p:ext>
    </p:extLst>
  </p:cSld>
  <p:clrMapOvr>
    <a:masterClrMapping/>
  </p:clrMapOvr>
</p:sld>
</file>

<file path=ppt/theme/theme1.xml><?xml version="1.0" encoding="utf-8"?>
<a:theme xmlns:a="http://schemas.openxmlformats.org/drawingml/2006/main" name="TH Modern">
  <a:themeElements>
    <a:clrScheme name="UCB TH Colors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004677"/>
      </a:accent1>
      <a:accent2>
        <a:srgbClr val="C78812"/>
      </a:accent2>
      <a:accent3>
        <a:srgbClr val="005A9B"/>
      </a:accent3>
      <a:accent4>
        <a:srgbClr val="002FF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8" charset="0"/>
          </a:defRPr>
        </a:defPPr>
      </a:lstStyle>
    </a:lnDef>
  </a:objectDefaults>
  <a:extraClrSchemeLst>
    <a:extraClrScheme>
      <a:clrScheme name="Microsoft Office 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oft Office 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_Presentation_Modern_2013.potx" id="{F133F297-9BC8-4D73-B65B-007A237DB032}" vid="{F3CDB40C-26BF-4DDB-8E69-EA4FFFAA321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TH_Presentation_Modern_2013</Template>
  <TotalTime>0</TotalTime>
  <Words>1913</Words>
  <Application>Microsoft Office PowerPoint</Application>
  <PresentationFormat>On-screen Show (4:3)</PresentationFormat>
  <Paragraphs>242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ＭＳ Ｐゴシック</vt:lpstr>
      <vt:lpstr>Corbel</vt:lpstr>
      <vt:lpstr>Helvetica</vt:lpstr>
      <vt:lpstr>Times</vt:lpstr>
      <vt:lpstr>Times New Roman</vt:lpstr>
      <vt:lpstr>TH Modern</vt:lpstr>
      <vt:lpstr>XPREX Facility Description and Users Manual</vt:lpstr>
      <vt:lpstr>Outline</vt:lpstr>
      <vt:lpstr>Xmaru Software</vt:lpstr>
      <vt:lpstr>Xmaru Software</vt:lpstr>
      <vt:lpstr>Xmaru Software</vt:lpstr>
      <vt:lpstr>Xmaru Software</vt:lpstr>
      <vt:lpstr>X-Ray Exposure Control </vt:lpstr>
      <vt:lpstr>LabVIEW Control VI</vt:lpstr>
      <vt:lpstr>LabVIEW Control VI</vt:lpstr>
      <vt:lpstr>LabVIEW Control VI</vt:lpstr>
      <vt:lpstr>DAQ-6009</vt:lpstr>
      <vt:lpstr>DAQ-6009</vt:lpstr>
      <vt:lpstr>DAQ-6009</vt:lpstr>
      <vt:lpstr>DAQ-6009</vt:lpstr>
      <vt:lpstr>Automation – Turntable</vt:lpstr>
      <vt:lpstr>Automation – Turntable</vt:lpstr>
      <vt:lpstr>Automation – Paintball Hopper </vt:lpstr>
      <vt:lpstr>Automation – Paintball Hopper </vt:lpstr>
      <vt:lpstr>Automation – Paintball Hopper </vt:lpstr>
      <vt:lpstr>Automation – Paintball Hopper </vt:lpstr>
      <vt:lpstr>Automation – Linear Actuator</vt:lpstr>
      <vt:lpstr>Automation – Linear Actuator</vt:lpstr>
      <vt:lpstr>Automation – Linear Actuator</vt:lpstr>
      <vt:lpstr>Automation – Linear Actuator</vt:lpstr>
      <vt:lpstr>Automation – Linear Actuator</vt:lpstr>
      <vt:lpstr>Automation – Linear Actuator</vt:lpstr>
      <vt:lpstr>Automation – Linear Actuator</vt:lpstr>
      <vt:lpstr>Installation Procedures</vt:lpstr>
      <vt:lpstr>Installation Procedures</vt:lpstr>
      <vt:lpstr>Installation Procedures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2013-03-05T06:53:04Z</dcterms:created>
  <dcterms:modified xsi:type="dcterms:W3CDTF">2015-07-21T17:22:14Z</dcterms:modified>
</cp:coreProperties>
</file>